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C3E50-7463-4E42-BCD1-01B6D0594B45}" type="datetimeFigureOut">
              <a:rPr lang="en-GB" smtClean="0"/>
              <a:t>29/05/2020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0E3E1-E4AA-4E11-8A11-D4841A37DA2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057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1989138"/>
            <a:ext cx="8207375" cy="12239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sz="4800" dirty="0">
                <a:solidFill>
                  <a:schemeClr val="lt1"/>
                </a:solidFill>
                <a:latin typeface="Trebuchet MS" panose="020B0603020202020204" pitchFamily="34" charset="0"/>
                <a:ea typeface="+mn-ea"/>
              </a:rPr>
              <a:t>Adverbials</a:t>
            </a:r>
            <a:endParaRPr lang="en-GB" sz="48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052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674764">
            <a:off x="4006850" y="5006975"/>
            <a:ext cx="11303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1409">
            <a:off x="5478463" y="3854450"/>
            <a:ext cx="170815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789363"/>
            <a:ext cx="2049463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458417">
            <a:off x="2824163" y="3802063"/>
            <a:ext cx="160020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091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68313" y="404813"/>
            <a:ext cx="8207375" cy="7191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GB" sz="2400" dirty="0">
                <a:latin typeface="Trebuchet MS" panose="020B0603020202020204" pitchFamily="34" charset="0"/>
              </a:rPr>
              <a:t>Use one yellow and one red word in your own sentence.</a:t>
            </a:r>
          </a:p>
        </p:txBody>
      </p:sp>
      <p:sp>
        <p:nvSpPr>
          <p:cNvPr id="3076" name="TextBox 9"/>
          <p:cNvSpPr txBox="1">
            <a:spLocks noChangeArrowheads="1"/>
          </p:cNvSpPr>
          <p:nvPr/>
        </p:nvSpPr>
        <p:spPr bwMode="auto">
          <a:xfrm>
            <a:off x="755650" y="4652963"/>
            <a:ext cx="648017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200" i="1">
                <a:latin typeface="Trebuchet MS" pitchFamily="34" charset="0"/>
                <a:cs typeface="Arial" pitchFamily="34" charset="0"/>
              </a:rPr>
              <a:t>What do the red words have in common?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200" i="1">
                <a:latin typeface="Trebuchet MS" pitchFamily="34" charset="0"/>
                <a:cs typeface="Arial" pitchFamily="34" charset="0"/>
              </a:rPr>
              <a:t>What do the yellow words have in common? 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200" i="1">
                <a:latin typeface="Trebuchet MS" pitchFamily="34" charset="0"/>
                <a:cs typeface="Arial" pitchFamily="34" charset="0"/>
              </a:rPr>
              <a:t>What do the yellow words describe?</a:t>
            </a: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611188" y="1700213"/>
            <a:ext cx="7921625" cy="2520950"/>
            <a:chOff x="683568" y="1628800"/>
            <a:chExt cx="7920880" cy="2520280"/>
          </a:xfrm>
        </p:grpSpPr>
        <p:sp>
          <p:nvSpPr>
            <p:cNvPr id="2" name="Rounded Rectangle 1"/>
            <p:cNvSpPr/>
            <p:nvPr/>
          </p:nvSpPr>
          <p:spPr>
            <a:xfrm>
              <a:off x="683568" y="1628800"/>
              <a:ext cx="1871486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shouted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699503" y="1628800"/>
              <a:ext cx="1873074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softly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715439" y="1628800"/>
              <a:ext cx="1873074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fell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83568" y="2555654"/>
              <a:ext cx="1871486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heavily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732961" y="2555654"/>
              <a:ext cx="1871487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found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4715439" y="2555654"/>
              <a:ext cx="1873074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silently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83568" y="3501552"/>
              <a:ext cx="1871486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went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699503" y="3501552"/>
              <a:ext cx="1873074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finally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4715439" y="3501552"/>
              <a:ext cx="1873074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waited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699503" y="2565176"/>
              <a:ext cx="1873074" cy="647528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asked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732961" y="1628800"/>
              <a:ext cx="1871487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gracefully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732961" y="3501552"/>
              <a:ext cx="1871487" cy="647528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4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quickly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404813"/>
            <a:ext cx="8207375" cy="7191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GB" sz="2400" dirty="0">
                <a:latin typeface="Trebuchet MS" panose="020B0603020202020204" pitchFamily="34" charset="0"/>
              </a:rPr>
              <a:t>Which questions do the adverbs answer?</a:t>
            </a:r>
          </a:p>
        </p:txBody>
      </p:sp>
      <p:grpSp>
        <p:nvGrpSpPr>
          <p:cNvPr id="4" name="Group 3071"/>
          <p:cNvGrpSpPr>
            <a:grpSpLocks/>
          </p:cNvGrpSpPr>
          <p:nvPr/>
        </p:nvGrpSpPr>
        <p:grpSpPr bwMode="auto">
          <a:xfrm>
            <a:off x="3635375" y="1989138"/>
            <a:ext cx="1873250" cy="3168650"/>
            <a:chOff x="3995936" y="3140968"/>
            <a:chExt cx="1872208" cy="3168352"/>
          </a:xfrm>
        </p:grpSpPr>
        <p:sp>
          <p:nvSpPr>
            <p:cNvPr id="2" name="Rounded Rectangle 1"/>
            <p:cNvSpPr/>
            <p:nvPr/>
          </p:nvSpPr>
          <p:spPr>
            <a:xfrm>
              <a:off x="4284700" y="4220366"/>
              <a:ext cx="1583444" cy="471443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shouted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284700" y="3140968"/>
              <a:ext cx="1583444" cy="471443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fell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284700" y="5301352"/>
              <a:ext cx="1583444" cy="471444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found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995936" y="3677493"/>
              <a:ext cx="1583444" cy="471443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went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995936" y="4758478"/>
              <a:ext cx="1583444" cy="471444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waited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995936" y="5837876"/>
              <a:ext cx="1583444" cy="471444"/>
            </a:xfrm>
            <a:prstGeom prst="roundRect">
              <a:avLst/>
            </a:prstGeom>
            <a:solidFill>
              <a:srgbClr val="FBABAB"/>
            </a:solidFill>
            <a:ln>
              <a:solidFill>
                <a:srgbClr val="F648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asked</a:t>
              </a: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419100" y="1989138"/>
            <a:ext cx="1871663" cy="1079500"/>
            <a:chOff x="419200" y="1916274"/>
            <a:chExt cx="1872208" cy="1080678"/>
          </a:xfrm>
        </p:grpSpPr>
        <p:sp>
          <p:nvSpPr>
            <p:cNvPr id="12" name="Rounded Rectangle 11"/>
            <p:cNvSpPr/>
            <p:nvPr/>
          </p:nvSpPr>
          <p:spPr>
            <a:xfrm>
              <a:off x="419200" y="2502700"/>
              <a:ext cx="1872208" cy="494252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softly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419200" y="1916274"/>
              <a:ext cx="1872208" cy="494251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heavily</a:t>
              </a:r>
            </a:p>
          </p:txBody>
        </p:sp>
      </p:grpSp>
      <p:sp>
        <p:nvSpPr>
          <p:cNvPr id="11" name="Rectangular Callout 10"/>
          <p:cNvSpPr/>
          <p:nvPr/>
        </p:nvSpPr>
        <p:spPr bwMode="auto">
          <a:xfrm>
            <a:off x="468313" y="1341438"/>
            <a:ext cx="1338262" cy="503237"/>
          </a:xfrm>
          <a:prstGeom prst="wedgeRectCallout">
            <a:avLst>
              <a:gd name="adj1" fmla="val 30422"/>
              <a:gd name="adj2" fmla="val 9060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200" dirty="0">
                <a:latin typeface="Trebuchet MS" panose="020B0603020202020204" pitchFamily="34" charset="0"/>
              </a:rPr>
              <a:t>How?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19100" y="4035425"/>
            <a:ext cx="1871663" cy="1079500"/>
            <a:chOff x="4788024" y="1916274"/>
            <a:chExt cx="1872208" cy="1080678"/>
          </a:xfrm>
        </p:grpSpPr>
        <p:sp>
          <p:nvSpPr>
            <p:cNvPr id="23" name="Rounded Rectangle 22"/>
            <p:cNvSpPr/>
            <p:nvPr/>
          </p:nvSpPr>
          <p:spPr>
            <a:xfrm>
              <a:off x="4788024" y="1916274"/>
              <a:ext cx="1872208" cy="494252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eventually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4788024" y="2502701"/>
              <a:ext cx="1872208" cy="494251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yesterday</a:t>
              </a:r>
            </a:p>
          </p:txBody>
        </p:sp>
      </p:grpSp>
      <p:sp>
        <p:nvSpPr>
          <p:cNvPr id="29" name="Rectangular Callout 28"/>
          <p:cNvSpPr/>
          <p:nvPr/>
        </p:nvSpPr>
        <p:spPr bwMode="auto">
          <a:xfrm>
            <a:off x="468313" y="3387725"/>
            <a:ext cx="1338262" cy="503238"/>
          </a:xfrm>
          <a:prstGeom prst="wedgeRectCallout">
            <a:avLst>
              <a:gd name="adj1" fmla="val 30422"/>
              <a:gd name="adj2" fmla="val 9060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200" dirty="0">
                <a:latin typeface="Trebuchet MS" panose="020B0603020202020204" pitchFamily="34" charset="0"/>
              </a:rPr>
              <a:t>When?</a:t>
            </a: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6875463" y="1989138"/>
            <a:ext cx="1873250" cy="1079500"/>
            <a:chOff x="2627784" y="1916274"/>
            <a:chExt cx="1872208" cy="1080678"/>
          </a:xfrm>
        </p:grpSpPr>
        <p:sp>
          <p:nvSpPr>
            <p:cNvPr id="16" name="Rounded Rectangle 15"/>
            <p:cNvSpPr/>
            <p:nvPr/>
          </p:nvSpPr>
          <p:spPr>
            <a:xfrm>
              <a:off x="2627784" y="2502700"/>
              <a:ext cx="1872208" cy="494252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outside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627784" y="1916274"/>
              <a:ext cx="1872208" cy="494251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nearby</a:t>
              </a:r>
            </a:p>
          </p:txBody>
        </p:sp>
      </p:grpSp>
      <p:sp>
        <p:nvSpPr>
          <p:cNvPr id="30" name="Rectangular Callout 29"/>
          <p:cNvSpPr/>
          <p:nvPr/>
        </p:nvSpPr>
        <p:spPr bwMode="auto">
          <a:xfrm>
            <a:off x="7380288" y="1341438"/>
            <a:ext cx="1338262" cy="503237"/>
          </a:xfrm>
          <a:prstGeom prst="wedgeRectCallout">
            <a:avLst>
              <a:gd name="adj1" fmla="val -33646"/>
              <a:gd name="adj2" fmla="val 9249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200" dirty="0">
                <a:latin typeface="Trebuchet MS" panose="020B0603020202020204" pitchFamily="34" charset="0"/>
              </a:rPr>
              <a:t>Where?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6875463" y="4005263"/>
            <a:ext cx="1873250" cy="1079500"/>
            <a:chOff x="6898730" y="1916274"/>
            <a:chExt cx="1872208" cy="1080678"/>
          </a:xfrm>
        </p:grpSpPr>
        <p:sp>
          <p:nvSpPr>
            <p:cNvPr id="21" name="Rounded Rectangle 20"/>
            <p:cNvSpPr/>
            <p:nvPr/>
          </p:nvSpPr>
          <p:spPr>
            <a:xfrm>
              <a:off x="6898730" y="1916274"/>
              <a:ext cx="1872208" cy="494251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consequently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898730" y="2502700"/>
              <a:ext cx="1872208" cy="494252"/>
            </a:xfrm>
            <a:prstGeom prst="roundRect">
              <a:avLst/>
            </a:prstGeom>
            <a:solidFill>
              <a:srgbClr val="F8EF78"/>
            </a:solidFill>
            <a:ln>
              <a:solidFill>
                <a:srgbClr val="D9A3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2000" dirty="0">
                  <a:solidFill>
                    <a:schemeClr val="tx1"/>
                  </a:solidFill>
                  <a:latin typeface="Trebuchet MS" panose="020B0603020202020204" pitchFamily="34" charset="0"/>
                </a:rPr>
                <a:t>therefore</a:t>
              </a:r>
            </a:p>
          </p:txBody>
        </p:sp>
      </p:grpSp>
      <p:sp>
        <p:nvSpPr>
          <p:cNvPr id="31" name="Rectangular Callout 30"/>
          <p:cNvSpPr/>
          <p:nvPr/>
        </p:nvSpPr>
        <p:spPr bwMode="auto">
          <a:xfrm>
            <a:off x="7410450" y="3357563"/>
            <a:ext cx="1338263" cy="503237"/>
          </a:xfrm>
          <a:prstGeom prst="wedgeRectCallout">
            <a:avLst>
              <a:gd name="adj1" fmla="val -26528"/>
              <a:gd name="adj2" fmla="val 9060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200" dirty="0">
                <a:latin typeface="Trebuchet MS" panose="020B0603020202020204" pitchFamily="34" charset="0"/>
              </a:rPr>
              <a:t>Why?</a:t>
            </a:r>
          </a:p>
        </p:txBody>
      </p:sp>
      <p:grpSp>
        <p:nvGrpSpPr>
          <p:cNvPr id="25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26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110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127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404813"/>
            <a:ext cx="8207375" cy="7921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sz="3600" dirty="0">
                <a:solidFill>
                  <a:schemeClr val="lt1"/>
                </a:solidFill>
                <a:latin typeface="Trebuchet MS" panose="020B0603020202020204" pitchFamily="34" charset="0"/>
                <a:ea typeface="+mn-ea"/>
              </a:rPr>
              <a:t>What is an adverbial?</a:t>
            </a:r>
            <a:endParaRPr lang="en-GB" sz="36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24" name="TextBox 9"/>
          <p:cNvSpPr txBox="1">
            <a:spLocks noChangeArrowheads="1"/>
          </p:cNvSpPr>
          <p:nvPr/>
        </p:nvSpPr>
        <p:spPr bwMode="auto">
          <a:xfrm>
            <a:off x="755650" y="1557338"/>
            <a:ext cx="61055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Adverbs are single words and a type of adverbial. 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Adverbials can also be phrases of more than one word.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Adverbials are used to explain how, where, when or why something happened. 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They give more information about a verb, adjective, another adverb or a clause. </a:t>
            </a:r>
          </a:p>
        </p:txBody>
      </p:sp>
      <p:pic>
        <p:nvPicPr>
          <p:cNvPr id="5125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0850" y="2420938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6153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404813"/>
            <a:ext cx="8207375" cy="7921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sz="3600" dirty="0">
                <a:solidFill>
                  <a:schemeClr val="lt1"/>
                </a:solidFill>
                <a:latin typeface="Trebuchet MS" panose="020B0603020202020204" pitchFamily="34" charset="0"/>
                <a:ea typeface="+mn-ea"/>
              </a:rPr>
              <a:t>What is an adverbial?</a:t>
            </a:r>
            <a:endParaRPr lang="en-GB" sz="36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68313" y="1598613"/>
            <a:ext cx="8207375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GB" altLang="en-US" sz="2400" dirty="0" smtClean="0">
                <a:latin typeface="Trebuchet MS" pitchFamily="34" charset="0"/>
                <a:ea typeface="+mn-ea"/>
              </a:rPr>
              <a:t>In the middle of the night, the wolf pounced. </a:t>
            </a:r>
            <a:r>
              <a:rPr lang="en-GB" altLang="en-US" sz="2400" b="1" dirty="0" smtClean="0">
                <a:solidFill>
                  <a:schemeClr val="accent3"/>
                </a:solidFill>
                <a:latin typeface="Trebuchet MS" pitchFamily="34" charset="0"/>
                <a:ea typeface="+mn-ea"/>
              </a:rPr>
              <a:t>(When?)</a:t>
            </a: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GB" altLang="en-US" sz="2400" dirty="0" smtClean="0">
                <a:latin typeface="Trebuchet MS" pitchFamily="34" charset="0"/>
                <a:ea typeface="+mn-ea"/>
              </a:rPr>
              <a:t>Under the full moon, the wolf howled. </a:t>
            </a:r>
            <a:r>
              <a:rPr lang="en-GB" altLang="en-US" sz="2400" b="1" dirty="0" smtClean="0">
                <a:solidFill>
                  <a:schemeClr val="accent3"/>
                </a:solidFill>
                <a:latin typeface="Trebuchet MS" pitchFamily="34" charset="0"/>
                <a:ea typeface="+mn-ea"/>
              </a:rPr>
              <a:t>(Where?)</a:t>
            </a: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GB" altLang="en-US" sz="2400" dirty="0" smtClean="0">
                <a:latin typeface="Trebuchet MS" pitchFamily="34" charset="0"/>
                <a:ea typeface="+mn-ea"/>
              </a:rPr>
              <a:t>With great bounds, the wolf ran. </a:t>
            </a:r>
            <a:r>
              <a:rPr lang="en-GB" altLang="en-US" sz="2400" b="1" dirty="0" smtClean="0">
                <a:solidFill>
                  <a:schemeClr val="accent3"/>
                </a:solidFill>
                <a:latin typeface="Trebuchet MS" pitchFamily="34" charset="0"/>
                <a:ea typeface="+mn-ea"/>
              </a:rPr>
              <a:t>(How?)</a:t>
            </a: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GB" altLang="en-US" sz="2400" dirty="0" smtClean="0">
                <a:latin typeface="Trebuchet MS" pitchFamily="34" charset="0"/>
                <a:ea typeface="+mn-ea"/>
              </a:rPr>
              <a:t>Due to the wind, the wolf sheltered. </a:t>
            </a:r>
            <a:r>
              <a:rPr lang="en-GB" altLang="en-US" sz="2400" b="1" dirty="0" smtClean="0">
                <a:solidFill>
                  <a:schemeClr val="accent3"/>
                </a:solidFill>
                <a:latin typeface="Trebuchet MS" pitchFamily="34" charset="0"/>
                <a:ea typeface="+mn-ea"/>
              </a:rPr>
              <a:t>(Why?)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4957763" y="4149725"/>
            <a:ext cx="2647950" cy="2328863"/>
            <a:chOff x="3820350" y="3959633"/>
            <a:chExt cx="2785252" cy="2451189"/>
          </a:xfrm>
        </p:grpSpPr>
        <p:pic>
          <p:nvPicPr>
            <p:cNvPr id="6150" name="Picture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94684" y="3959633"/>
              <a:ext cx="1710918" cy="1710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20350" y="4857254"/>
              <a:ext cx="1297229" cy="1553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1508125"/>
            <a:ext cx="1698625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618413" y="5180013"/>
            <a:ext cx="1368425" cy="1368425"/>
            <a:chOff x="7607249" y="5373216"/>
            <a:chExt cx="1368152" cy="136815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607249" y="5373216"/>
              <a:ext cx="1368152" cy="1368152"/>
              <a:chOff x="7607249" y="5373216"/>
              <a:chExt cx="1368152" cy="1368152"/>
            </a:xfrm>
          </p:grpSpPr>
          <p:sp>
            <p:nvSpPr>
              <p:cNvPr id="9" name="Oval 8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607249" y="5373216"/>
                <a:ext cx="1368152" cy="13681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Right Arrow 7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7823106" y="5589073"/>
                <a:ext cx="936438" cy="476155"/>
              </a:xfrm>
              <a:prstGeom prst="rightArrow">
                <a:avLst>
                  <a:gd name="adj1" fmla="val 50000"/>
                  <a:gd name="adj2" fmla="val 61131"/>
                </a:avLst>
              </a:prstGeom>
              <a:gradFill rotWithShape="1">
                <a:gsLst>
                  <a:gs pos="0">
                    <a:srgbClr val="E7FFE9"/>
                  </a:gs>
                  <a:gs pos="64999">
                    <a:srgbClr val="C4FBC9"/>
                  </a:gs>
                  <a:gs pos="100000">
                    <a:srgbClr val="ABFBB1"/>
                  </a:gs>
                </a:gsLst>
                <a:lin ang="5400000" scaled="1"/>
              </a:gradFill>
              <a:ln w="9525">
                <a:solidFill>
                  <a:srgbClr val="5DB868"/>
                </a:solidFill>
                <a:miter lim="800000"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>
                  <a:solidFill>
                    <a:schemeClr val="dk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7176" name="TextBox 1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7607249" y="6020787"/>
              <a:ext cx="1368152" cy="461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n-US" sz="23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Move on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404813"/>
            <a:ext cx="8207375" cy="7921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sz="3600" dirty="0">
                <a:solidFill>
                  <a:schemeClr val="lt1"/>
                </a:solidFill>
                <a:latin typeface="Trebuchet MS" panose="020B0603020202020204" pitchFamily="34" charset="0"/>
                <a:ea typeface="+mn-ea"/>
              </a:rPr>
              <a:t>Identify the adverbials</a:t>
            </a:r>
            <a:endParaRPr lang="en-GB" sz="36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173" name="TextBox 9"/>
          <p:cNvSpPr txBox="1">
            <a:spLocks noChangeArrowheads="1"/>
          </p:cNvSpPr>
          <p:nvPr/>
        </p:nvSpPr>
        <p:spPr bwMode="auto">
          <a:xfrm>
            <a:off x="684213" y="1574800"/>
            <a:ext cx="686276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He reads his book every day.</a:t>
            </a:r>
          </a:p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The apple fell because of gravity. </a:t>
            </a:r>
          </a:p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He learnt to swim when on holiday.</a:t>
            </a:r>
          </a:p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He walked home due to lack of money.</a:t>
            </a:r>
          </a:p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He washed his hands before eating.</a:t>
            </a: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471488" y="4868863"/>
            <a:ext cx="6837362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Which questions do they answer?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en-GB" altLang="en-US" sz="2400">
                <a:latin typeface="Trebuchet MS" pitchFamily="34" charset="0"/>
                <a:cs typeface="Arial" pitchFamily="34" charset="0"/>
              </a:rPr>
              <a:t>Can you move the position of the adverbial within the sentence?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261</Words>
  <Application>Microsoft Office PowerPoint</Application>
  <PresentationFormat>On-screen Show (4:3)</PresentationFormat>
  <Paragraphs>60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Win7</dc:creator>
  <cp:lastModifiedBy>Win7</cp:lastModifiedBy>
  <cp:revision>1</cp:revision>
  <dcterms:created xsi:type="dcterms:W3CDTF">2020-05-29T12:22:17Z</dcterms:created>
  <dcterms:modified xsi:type="dcterms:W3CDTF">2020-05-29T12:23:30Z</dcterms:modified>
</cp:coreProperties>
</file>